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723" r:id="rId5"/>
    <p:sldMasterId id="2147483686" r:id="rId6"/>
    <p:sldMasterId id="2147483748" r:id="rId7"/>
    <p:sldMasterId id="2147483761" r:id="rId8"/>
  </p:sldMasterIdLst>
  <p:notesMasterIdLst>
    <p:notesMasterId r:id="rId18"/>
  </p:notesMasterIdLst>
  <p:handoutMasterIdLst>
    <p:handoutMasterId r:id="rId19"/>
  </p:handoutMasterIdLst>
  <p:sldIdLst>
    <p:sldId id="259" r:id="rId9"/>
    <p:sldId id="6020" r:id="rId10"/>
    <p:sldId id="6021" r:id="rId11"/>
    <p:sldId id="6022" r:id="rId12"/>
    <p:sldId id="4120" r:id="rId13"/>
    <p:sldId id="6023" r:id="rId14"/>
    <p:sldId id="4118" r:id="rId15"/>
    <p:sldId id="4116" r:id="rId16"/>
    <p:sldId id="4119" r:id="rId1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7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54"/>
  </p:normalViewPr>
  <p:slideViewPr>
    <p:cSldViewPr>
      <p:cViewPr>
        <p:scale>
          <a:sx n="104" d="100"/>
          <a:sy n="104" d="100"/>
        </p:scale>
        <p:origin x="108" y="3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D0BF60-D495-D0DE-F2D8-5C451F56E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27323-EFA2-68F3-2D08-6521152269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040A5-A381-4041-BCB6-A961D27C8AED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C2142-157A-9E72-C893-687C5A2C5B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29F25-C276-A125-768E-18E671595B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F8EB6-BD77-40DF-9B7E-18115531C2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416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38203-DA1C-4C8E-96DC-C5E9F77FA430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77682-172B-4A4B-B6FB-460A3477CD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0639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F24FF-10B6-4BB2-A1BC-7D31E5B8F67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17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228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38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1073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662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2753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6328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5742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345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2199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367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C6270-F38B-ED49-AF3E-A8A4B4E85A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42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2162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F4F04-A260-634C-B5AD-1D2175FA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385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2BA7CD7-8197-0541-AB53-F3711CE9F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1817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209DF-162F-2C4C-BFEF-152ADF15E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67058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05E612-EC51-9D46-87D9-466A9EFC4D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33023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01651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4163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0957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8532-8E41-4565-B7F5-C99709154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B84A0-DEF6-4E30-8C65-0B0655C1C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2D2C-FF9F-493F-AC79-EAEA3EC2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6E1F7-BFBC-40EB-BC7A-A11EEC1F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E8C84-C0BE-4C00-A247-50D4A686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57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708E-11F3-4C7A-8FA4-ACF52569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7BF2-108A-4809-8A1E-67466BB0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944C4-72A3-4D29-B565-F90557ADE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3C7CE-2E20-40EA-BEC7-C301E342E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85638-F91C-4AB5-8E11-21CA3339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35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4238-84EF-4FB1-BE7F-035136F6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98183-A30C-4CB3-BC80-FE8EEBBD9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CD967-C3A8-4E64-96C3-F3E9E0391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5EC17-50C5-4A19-90A4-826AB860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33BE-6507-4E20-909F-60ED1298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8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812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3D11-DE3F-4F8F-ADE2-DC2B338A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E12F-58E5-4249-BD7F-530470C9F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AB93C-6CCA-4A19-BE24-71A6343E8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E9996-A9A8-4D51-9540-531CC6CF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9C66D-A75B-4C0E-AB3A-73EAC0FE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B938C-0B75-43A5-840D-2EFD6201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616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8600-0C8A-4E35-8EBF-20250138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7837-73CF-45D7-A8DE-B7E39A77D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99A28-889E-4FF4-B360-E1CCCA937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C6612-900F-4335-A987-D937D1903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49715-E24D-48F0-AD65-FAFA39142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11DB26-3447-4758-8D66-EB89662D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594DB-A406-495B-8E30-C9978AC3A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F6A73-A0A5-4FC2-B3C2-CAD5889A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1465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FE8C-CE59-4B9A-9D58-E526D7D0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F778F-CE4E-41A5-8AEC-F9C980107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5CD35-5D68-49D6-AEFB-4863B828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4805F-BED7-42D6-9DAF-A9874120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8350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F65DA-980E-4EA5-8F14-A27C74A0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80A4B-D81D-4B57-BD44-20B270F4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9202B-2EF2-4261-AA1A-2509B377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9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CE72-6A12-48DE-9949-105C9263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958BE-E48C-489C-852F-4CA7D375C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CBC93-E081-4B96-9C4E-911BB8FE6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0AE67-ADAA-407E-A071-CCF19F42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320DC-7845-47D6-B6F7-ED55640E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C9F51-6109-48AB-9C63-2B93F1C7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585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A6F77-73C9-4966-B291-2A00E8C0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E5FA15-0AA1-418D-BFE1-39C5A6B1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EAEF6-1A7B-46C1-B220-533A19BD1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F15ED-6F6B-4496-B3E4-73487725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FB4CA-A7DB-499B-8439-E4FCDC316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58FD9-AB32-4A2F-AEB5-F6B0C935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5042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0C751-280E-4707-BAC2-9846D2A5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7A8EB-E24C-46EF-9F34-661305F4B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884CA-F055-4CAA-800D-E799364D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77C19-1B0F-4A4B-9349-C521B909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6A913-7513-450C-A93C-B2550590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185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79AF13-E5FC-46F2-BD3E-E20410058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87EF7-1FE9-4B48-A371-AF40AD29C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4AE76-FB54-49B5-9223-DBF8E874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B2E80-AB07-4463-BCD0-93220203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61A0-BE25-4188-9987-90123851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4855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11645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D08-4E4E-4C7F-875B-D1C8C0BE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F4441-C13E-4F50-8642-7253B6DF3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1FEA7-5EBC-44C8-8348-B2459FE3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5E3-D9D5-43F3-A8A6-155A92F4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202C-88BC-4FAE-98DF-A0E80BE8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282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71218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BB336-B8B4-4387-AF80-E5F70885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3AFFD-123E-4FE8-8A0E-CC174CF47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B946D-7EF9-41B8-9FB5-43DB2940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F59B9-E197-40B8-A7E0-6A4E110F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F296D-4A73-46DF-A861-BA857EC0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4441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01F3-7A9B-4C5C-B14D-2F92E336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F1E2A-6051-4146-8DF8-1A56353DA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2768A-F1A5-49DC-B3D4-50E6DAA58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11641-950F-49BF-B79D-0DDD035E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89F47-795B-447B-95F6-EA969D936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8964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C206-24E5-44C7-B056-41FF26FF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57F0D-591C-4D73-B0B6-167826C27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5D741-3292-4F09-9A52-838B9F37D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720AA-2ADB-4CE0-A9BE-9743D667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CC68C-CC25-4B17-A148-55E1523A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9E079-5881-44BA-B09B-C59D7117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533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D7FB-02E1-4380-8E1C-62B73471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56637-4BE7-439E-89F3-A1C3257F9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A37BA-29DA-46DF-906F-20D5603BC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09FFA-CD62-4AE5-B500-7F06BBF31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BF213-E87C-4593-8769-FB298AFF1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266E6C-9A2F-413B-BFC4-6D68A683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DA5654-E0AC-4099-A15C-B5EF0838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8D22C8-BE9A-463A-9EF1-0C512382A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8314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931C-5AD8-4A2B-9D68-AAC17CC4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6273F-C4AA-488E-9831-E201669A7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6919-FCE3-401C-84E0-1355419E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59B21-FBC7-4667-8741-B0660B63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3756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2A3FAF-ED31-42E2-9EA9-0B523DC0E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A60DC4-74B1-4A2A-8235-E1ED84186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49B17-3615-4D80-AA33-6470F239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3642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35E0-BAA9-4F1A-8D6C-33256438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79E7B-1F70-409D-B63A-726EA97D4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492B1-A71F-49A3-8CDD-1AAEDDBC3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5EA50-B1FF-400F-97EB-764AA4AF8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AC508-94C8-4D3C-A061-C3B129BE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9AC7E-AC1E-4552-8AE1-6891A38E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7156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4D1B-03EE-479A-9B52-79549601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21B31-0633-43F6-BC70-F15EAFCF9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1D147-CBCA-48A9-8ECB-18D217320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0A64B-5A6C-4652-8F71-A43D9A1B7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F83E4-DA2F-42E2-9528-18925685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9D78F-580D-44D5-9107-090E1430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781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6BF86-B1F2-42F2-8258-EC34C2E2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FC3D2-CDA9-48E5-AB9D-E6DE3D078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1BB2C-CBF4-4CAF-8153-A92F99EE0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F30BF-8FFF-4E38-B5D3-14BA0BBD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FD333-33C0-41A4-822E-182D331A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2549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3263DE-2D5A-4B70-ADA0-164A27B83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26DB4-FEEE-4C58-9CA7-E8E84C47F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8C71-F985-4678-A9EF-ED6B8369D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DFD1A-6C0D-4D73-82C1-C59DD6F1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C3AF-75C2-4D2D-AB4F-9BEBEFC4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843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672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2">
            <a:extLst>
              <a:ext uri="{FF2B5EF4-FFF2-40B4-BE49-F238E27FC236}">
                <a16:creationId xmlns:a16="http://schemas.microsoft.com/office/drawing/2014/main" id="{9985A9F1-11BF-CB41-8674-5E6A6227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6781800" cy="606613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5DC5557C-6F6E-FA47-A64A-03824081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185A7C2-F491-394A-A583-8E4AAB88ED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871ADFB5-3FD3-8D47-B575-6E4430111D4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512077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1D46602-3500-C84D-86E9-A03D8A1BC6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2077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609E081C-5B40-8E42-A60C-A449ED1257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6215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8E38DC5-84B9-2D42-A8EE-7E1A6CA60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215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898DEF9C-35F5-AC43-85D8-042BB6291E6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9012228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BA3932E-1AC6-B44B-A77C-82301B14B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12228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59F14050-274F-D04C-A1C0-DBE3F9A37FF8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762000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8" name="Media Placeholder 16">
            <a:extLst>
              <a:ext uri="{FF2B5EF4-FFF2-40B4-BE49-F238E27FC236}">
                <a16:creationId xmlns:a16="http://schemas.microsoft.com/office/drawing/2014/main" id="{2BF8A68F-1AA7-1145-BECA-C7B9FE579DDE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3512075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9" name="Media Placeholder 16">
            <a:extLst>
              <a:ext uri="{FF2B5EF4-FFF2-40B4-BE49-F238E27FC236}">
                <a16:creationId xmlns:a16="http://schemas.microsoft.com/office/drawing/2014/main" id="{F4CE6B17-2D00-414A-B3E2-70EC851E55E2}"/>
              </a:ext>
            </a:extLst>
          </p:cNvPr>
          <p:cNvSpPr>
            <a:spLocks noGrp="1"/>
          </p:cNvSpPr>
          <p:nvPr>
            <p:ph type="media" sz="quarter" idx="20"/>
          </p:nvPr>
        </p:nvSpPr>
        <p:spPr>
          <a:xfrm>
            <a:off x="6262152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20" name="Media Placeholder 16">
            <a:extLst>
              <a:ext uri="{FF2B5EF4-FFF2-40B4-BE49-F238E27FC236}">
                <a16:creationId xmlns:a16="http://schemas.microsoft.com/office/drawing/2014/main" id="{DBB1C7C8-4730-6748-9A97-B25E61E4176B}"/>
              </a:ext>
            </a:extLst>
          </p:cNvPr>
          <p:cNvSpPr>
            <a:spLocks noGrp="1"/>
          </p:cNvSpPr>
          <p:nvPr>
            <p:ph type="media" sz="quarter" idx="21"/>
          </p:nvPr>
        </p:nvSpPr>
        <p:spPr>
          <a:xfrm>
            <a:off x="9012228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41046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336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41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8595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36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6AB383-3913-6540-A532-88273C816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0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746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273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47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54E3D9-9257-4248-B588-B6875FD1B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0" y="5923865"/>
            <a:ext cx="1524000" cy="38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C53F47-C4A0-4E47-8A48-3B45CC5431ED}"/>
              </a:ext>
            </a:extLst>
          </p:cNvPr>
          <p:cNvSpPr txBox="1"/>
          <p:nvPr userDrawn="1"/>
        </p:nvSpPr>
        <p:spPr>
          <a:xfrm>
            <a:off x="2743200" y="57912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London: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8 Boundary Row, London SE1 8HP 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Farnham: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Broadmede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House, Farnham Business Park, 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Weydon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Lane , Farnham, Surrey, GU9 8QT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Bulgaria: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Krum Popov 56-58 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str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, Sofia, 1421, Bulgaria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12CF2-FBE2-C34F-AB20-AAE14B8A9062}"/>
              </a:ext>
            </a:extLst>
          </p:cNvPr>
          <p:cNvSpPr txBox="1"/>
          <p:nvPr userDrawn="1"/>
        </p:nvSpPr>
        <p:spPr>
          <a:xfrm>
            <a:off x="10127091" y="594641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/>
              <a:t>adatis.co.uk</a:t>
            </a:r>
            <a:endParaRPr lang="en-US" b="1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FEB4178-48A7-B54E-AE34-B92509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D78977-1716-0646-8A53-DEAB5321C92A}"/>
              </a:ext>
            </a:extLst>
          </p:cNvPr>
          <p:cNvGrpSpPr/>
          <p:nvPr userDrawn="1"/>
        </p:nvGrpSpPr>
        <p:grpSpPr>
          <a:xfrm>
            <a:off x="11504795" y="0"/>
            <a:ext cx="685364" cy="596444"/>
            <a:chOff x="9842956" y="63480"/>
            <a:chExt cx="685364" cy="5964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03A5F4-6AC9-5946-84B9-50F372372FE8}"/>
                </a:ext>
              </a:extLst>
            </p:cNvPr>
            <p:cNvSpPr/>
            <p:nvPr userDrawn="1"/>
          </p:nvSpPr>
          <p:spPr>
            <a:xfrm>
              <a:off x="10058400" y="6348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14ABE-9270-CA4A-BEA5-70CE8BB37774}"/>
                </a:ext>
              </a:extLst>
            </p:cNvPr>
            <p:cNvSpPr/>
            <p:nvPr userDrawn="1"/>
          </p:nvSpPr>
          <p:spPr>
            <a:xfrm>
              <a:off x="9842956" y="44448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00D648-AD67-3142-B428-460E0F27E795}"/>
                </a:ext>
              </a:extLst>
            </p:cNvPr>
            <p:cNvSpPr/>
            <p:nvPr userDrawn="1"/>
          </p:nvSpPr>
          <p:spPr>
            <a:xfrm>
              <a:off x="10439400" y="444480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958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731" r:id="rId8"/>
    <p:sldLayoutId id="2147483744" r:id="rId9"/>
    <p:sldLayoutId id="2147483745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2F817-5BBE-4381-B6A0-3AC5950E4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85D0D-EB85-4A21-A343-0B2B44C20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4E4BA-1162-487A-8EAF-2A8956758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62E4C-047F-4BB8-A7D6-928F0B6097C5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4638F-ED89-412B-B996-0A6D1518D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A0427-C84D-4EFA-834F-06F8B3A50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B9158-C99A-6936-7F38-E4D105CD5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4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15F87-7AAD-4D2D-AB92-BE8A79ABD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91AD8-0232-45D5-8D8D-13F345D6E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2EF42-1E01-4239-ADEF-3CA8DFC1B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B0BF4-C33D-4AB1-99FA-126C26F0E45E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E121A-6399-4A6F-AE2B-7D8C6DF23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08A36-6D05-479E-8A75-37D72718F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86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www.brentozar.com/archive/2015/10/how-to-download-the-stack-overflow-database-via-bittorrent" TargetMode="External"/><Relationship Id="rId5" Type="http://schemas.openxmlformats.org/officeDocument/2006/relationships/hyperlink" Target="mailto:phil.austin@adatis.co.uk" TargetMode="External"/><Relationship Id="rId4" Type="http://schemas.openxmlformats.org/officeDocument/2006/relationships/hyperlink" Target="https://github.com/Microsoft/sql-server-samples/releases/tag/adventurework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computer&#10;&#10;Description automatically generated">
            <a:extLst>
              <a:ext uri="{FF2B5EF4-FFF2-40B4-BE49-F238E27FC236}">
                <a16:creationId xmlns:a16="http://schemas.microsoft.com/office/drawing/2014/main" id="{6C1C2E03-9F9F-4139-8834-909C051CBC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" y="4533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9EB6886-9A9A-49A4-9B21-5961D23B4C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CA318-4F9A-4AFF-B955-493D2ED1AE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18" y="328004"/>
            <a:ext cx="4264161" cy="18210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7BE5AE-8A5D-4C98-ACD6-24A881D8D3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59" y="1547669"/>
            <a:ext cx="3405477" cy="6342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6318C06-E706-41EF-ADDF-6C56AE78420E}"/>
              </a:ext>
            </a:extLst>
          </p:cNvPr>
          <p:cNvSpPr txBox="1">
            <a:spLocks/>
          </p:cNvSpPr>
          <p:nvPr/>
        </p:nvSpPr>
        <p:spPr>
          <a:xfrm>
            <a:off x="838200" y="22148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SQL Server Queries</a:t>
            </a:r>
            <a:endParaRPr lang="en-GB" sz="6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F99F9A-F09F-44AC-BD9D-435E5F4683F4}"/>
              </a:ext>
            </a:extLst>
          </p:cNvPr>
          <p:cNvSpPr txBox="1"/>
          <p:nvPr/>
        </p:nvSpPr>
        <p:spPr>
          <a:xfrm>
            <a:off x="414577" y="3501008"/>
            <a:ext cx="1150929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Pick &amp; Mix of Tips and Tricks</a:t>
            </a:r>
          </a:p>
        </p:txBody>
      </p:sp>
      <p:sp>
        <p:nvSpPr>
          <p:cNvPr id="17" name="Subtitle 8">
            <a:extLst>
              <a:ext uri="{FF2B5EF4-FFF2-40B4-BE49-F238E27FC236}">
                <a16:creationId xmlns:a16="http://schemas.microsoft.com/office/drawing/2014/main" id="{F8BBD2CD-659C-4F3B-805E-2129AD677D66}"/>
              </a:ext>
            </a:extLst>
          </p:cNvPr>
          <p:cNvSpPr txBox="1">
            <a:spLocks/>
          </p:cNvSpPr>
          <p:nvPr/>
        </p:nvSpPr>
        <p:spPr>
          <a:xfrm>
            <a:off x="1199456" y="4941168"/>
            <a:ext cx="9144000" cy="436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2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>
                <a:solidFill>
                  <a:schemeClr val="bg1"/>
                </a:solidFill>
              </a:rPr>
              <a:t>Phil Austin</a:t>
            </a:r>
          </a:p>
        </p:txBody>
      </p:sp>
    </p:spTree>
    <p:extLst>
      <p:ext uri="{BB962C8B-B14F-4D97-AF65-F5344CB8AC3E}">
        <p14:creationId xmlns:p14="http://schemas.microsoft.com/office/powerpoint/2010/main" val="1998246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-27384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A7B87-B054-4DA6-B239-234FC60DD9DF}"/>
              </a:ext>
            </a:extLst>
          </p:cNvPr>
          <p:cNvSpPr txBox="1"/>
          <p:nvPr/>
        </p:nvSpPr>
        <p:spPr>
          <a:xfrm>
            <a:off x="413576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Introduction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4DF47-8B0F-4A52-98EF-02D22E6CF2F7}"/>
              </a:ext>
            </a:extLst>
          </p:cNvPr>
          <p:cNvSpPr txBox="1"/>
          <p:nvPr/>
        </p:nvSpPr>
        <p:spPr>
          <a:xfrm>
            <a:off x="413576" y="1250727"/>
            <a:ext cx="11449271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For data engineers\data scientists new to SQL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4FC32-7014-E2D0-7A59-0DBA9379759C}"/>
              </a:ext>
            </a:extLst>
          </p:cNvPr>
          <p:cNvSpPr txBox="1"/>
          <p:nvPr/>
        </p:nvSpPr>
        <p:spPr>
          <a:xfrm>
            <a:off x="413576" y="1988840"/>
            <a:ext cx="102823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Query scenarios techniques and options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39505-77F4-87DE-80F0-B39297944E66}"/>
              </a:ext>
            </a:extLst>
          </p:cNvPr>
          <p:cNvSpPr txBox="1"/>
          <p:nvPr/>
        </p:nvSpPr>
        <p:spPr>
          <a:xfrm>
            <a:off x="413576" y="2774059"/>
            <a:ext cx="61583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Mostly demos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F1288-F87D-F544-6866-967B17FE370F}"/>
              </a:ext>
            </a:extLst>
          </p:cNvPr>
          <p:cNvSpPr txBox="1"/>
          <p:nvPr/>
        </p:nvSpPr>
        <p:spPr>
          <a:xfrm>
            <a:off x="413576" y="3451879"/>
            <a:ext cx="112270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Using SQL Server Management Studio (SSMS) – free SQL client from 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172BB4-F2BE-4328-E3A3-396D91E71EA9}"/>
              </a:ext>
            </a:extLst>
          </p:cNvPr>
          <p:cNvSpPr txBox="1"/>
          <p:nvPr/>
        </p:nvSpPr>
        <p:spPr>
          <a:xfrm>
            <a:off x="413576" y="4539590"/>
            <a:ext cx="10867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Using AdventureWorks2019 Stack Overflow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C313FD-C8BE-0455-1AA2-84B939FAAC93}"/>
              </a:ext>
            </a:extLst>
          </p:cNvPr>
          <p:cNvSpPr txBox="1"/>
          <p:nvPr/>
        </p:nvSpPr>
        <p:spPr>
          <a:xfrm>
            <a:off x="413576" y="5373216"/>
            <a:ext cx="61583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Interactive session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42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5" grpId="0"/>
      <p:bldP spid="7" grpId="0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3F5D15A-F789-4977-960F-6716292FCE94}"/>
              </a:ext>
            </a:extLst>
          </p:cNvPr>
          <p:cNvGrpSpPr/>
          <p:nvPr/>
        </p:nvGrpSpPr>
        <p:grpSpPr>
          <a:xfrm>
            <a:off x="2856784" y="1427531"/>
            <a:ext cx="956450" cy="1387077"/>
            <a:chOff x="2856784" y="1427531"/>
            <a:chExt cx="956450" cy="1387077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AA096BC9-DC6A-4214-8BE3-E3FA01FE323C}"/>
                </a:ext>
              </a:extLst>
            </p:cNvPr>
            <p:cNvSpPr/>
            <p:nvPr/>
          </p:nvSpPr>
          <p:spPr>
            <a:xfrm rot="10800000">
              <a:off x="2856784" y="1427531"/>
              <a:ext cx="956450" cy="1387077"/>
            </a:xfrm>
            <a:prstGeom prst="foldedCorner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Ubuntu" panose="020B050403060203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1DA6DE-34C8-4E63-AB65-E5511C3C8B6C}"/>
                </a:ext>
              </a:extLst>
            </p:cNvPr>
            <p:cNvCxnSpPr/>
            <p:nvPr/>
          </p:nvCxnSpPr>
          <p:spPr>
            <a:xfrm>
              <a:off x="3036120" y="1851359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D90F98-E690-4D3F-ABE9-D3D1608C7299}"/>
                </a:ext>
              </a:extLst>
            </p:cNvPr>
            <p:cNvCxnSpPr/>
            <p:nvPr/>
          </p:nvCxnSpPr>
          <p:spPr>
            <a:xfrm>
              <a:off x="3036120" y="205952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C00341-609F-4EE0-94E8-E0EF7E860FF1}"/>
                </a:ext>
              </a:extLst>
            </p:cNvPr>
            <p:cNvCxnSpPr/>
            <p:nvPr/>
          </p:nvCxnSpPr>
          <p:spPr>
            <a:xfrm>
              <a:off x="3036120" y="223766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7CA11162-FE09-4B74-B51A-6FEA58A20B78}"/>
              </a:ext>
            </a:extLst>
          </p:cNvPr>
          <p:cNvSpPr/>
          <p:nvPr/>
        </p:nvSpPr>
        <p:spPr>
          <a:xfrm>
            <a:off x="2856783" y="3740312"/>
            <a:ext cx="956451" cy="1325296"/>
          </a:xfrm>
          <a:prstGeom prst="flowChartMagneticDisk">
            <a:avLst/>
          </a:prstGeom>
          <a:gradFill flip="none" rotWithShape="1">
            <a:gsLst>
              <a:gs pos="0">
                <a:schemeClr val="bg1"/>
              </a:gs>
              <a:gs pos="28000">
                <a:schemeClr val="accent1"/>
              </a:gs>
              <a:gs pos="100000">
                <a:schemeClr val="accent1">
                  <a:lumMod val="100000"/>
                </a:schemeClr>
              </a:gs>
            </a:gsLst>
            <a:lin ang="10800000" scaled="0"/>
            <a:tileRect/>
          </a:gradFill>
          <a:ln w="38100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A38E9A-E09D-4DF2-AED8-5781225ABC68}"/>
              </a:ext>
            </a:extLst>
          </p:cNvPr>
          <p:cNvSpPr txBox="1"/>
          <p:nvPr/>
        </p:nvSpPr>
        <p:spPr>
          <a:xfrm>
            <a:off x="2742842" y="2863238"/>
            <a:ext cx="140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SQL Query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AE16CB-6776-4521-9782-A0797DA83EB2}"/>
              </a:ext>
            </a:extLst>
          </p:cNvPr>
          <p:cNvSpPr txBox="1"/>
          <p:nvPr/>
        </p:nvSpPr>
        <p:spPr>
          <a:xfrm>
            <a:off x="2095778" y="5126249"/>
            <a:ext cx="320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Database schema, Statistics</a:t>
            </a:r>
          </a:p>
        </p:txBody>
      </p:sp>
      <p:pic>
        <p:nvPicPr>
          <p:cNvPr id="18" name="Graphic 17" descr="Gears outline">
            <a:extLst>
              <a:ext uri="{FF2B5EF4-FFF2-40B4-BE49-F238E27FC236}">
                <a16:creationId xmlns:a16="http://schemas.microsoft.com/office/drawing/2014/main" id="{A6C224E0-A781-4CFC-B235-99454D4DD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714" y="2158645"/>
            <a:ext cx="1867022" cy="186702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57E06D-5F1D-4265-8EA4-C928A570BBB8}"/>
              </a:ext>
            </a:extLst>
          </p:cNvPr>
          <p:cNvCxnSpPr>
            <a:cxnSpLocks/>
          </p:cNvCxnSpPr>
          <p:nvPr/>
        </p:nvCxnSpPr>
        <p:spPr>
          <a:xfrm>
            <a:off x="3818775" y="2055052"/>
            <a:ext cx="1001213" cy="585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F5E9D1-23C3-4D6D-8A0D-E4DC542B3118}"/>
              </a:ext>
            </a:extLst>
          </p:cNvPr>
          <p:cNvCxnSpPr>
            <a:cxnSpLocks/>
          </p:cNvCxnSpPr>
          <p:nvPr/>
        </p:nvCxnSpPr>
        <p:spPr>
          <a:xfrm flipV="1">
            <a:off x="3857011" y="3915902"/>
            <a:ext cx="950028" cy="4916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D25CDF-95D8-43E7-9A71-589EA3AEF661}"/>
              </a:ext>
            </a:extLst>
          </p:cNvPr>
          <p:cNvSpPr txBox="1"/>
          <p:nvPr/>
        </p:nvSpPr>
        <p:spPr>
          <a:xfrm>
            <a:off x="4544790" y="3994744"/>
            <a:ext cx="17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Optimizer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CAAB0E-022E-4711-B2A6-3A3877EEDA1A}"/>
              </a:ext>
            </a:extLst>
          </p:cNvPr>
          <p:cNvCxnSpPr>
            <a:cxnSpLocks/>
          </p:cNvCxnSpPr>
          <p:nvPr/>
        </p:nvCxnSpPr>
        <p:spPr>
          <a:xfrm>
            <a:off x="5834470" y="3232570"/>
            <a:ext cx="107223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BCAC6E47-0091-48D7-A78D-2B7DBBAE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293054"/>
              </p:ext>
            </p:extLst>
          </p:nvPr>
        </p:nvGraphicFramePr>
        <p:xfrm>
          <a:off x="7176120" y="2338635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24" name="Table 18">
            <a:extLst>
              <a:ext uri="{FF2B5EF4-FFF2-40B4-BE49-F238E27FC236}">
                <a16:creationId xmlns:a16="http://schemas.microsoft.com/office/drawing/2014/main" id="{8E3E1935-FD3B-45B3-85CB-54BD080ED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923912"/>
              </p:ext>
            </p:extLst>
          </p:nvPr>
        </p:nvGraphicFramePr>
        <p:xfrm>
          <a:off x="7176120" y="3444186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25" name="Table 18">
            <a:extLst>
              <a:ext uri="{FF2B5EF4-FFF2-40B4-BE49-F238E27FC236}">
                <a16:creationId xmlns:a16="http://schemas.microsoft.com/office/drawing/2014/main" id="{F0C0EC81-153D-4349-9D8F-7CB718D58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625027"/>
              </p:ext>
            </p:extLst>
          </p:nvPr>
        </p:nvGraphicFramePr>
        <p:xfrm>
          <a:off x="8393164" y="2338635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F9B791-A7FA-4DE1-8922-8E0A4F7E42B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591178" y="3078409"/>
            <a:ext cx="0" cy="3657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740523-A21A-4D1A-93A9-82485BBFCDAC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8006237" y="2708522"/>
            <a:ext cx="38692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DAF628-2925-46C9-9A50-E7071F45A82C}"/>
              </a:ext>
            </a:extLst>
          </p:cNvPr>
          <p:cNvSpPr txBox="1"/>
          <p:nvPr/>
        </p:nvSpPr>
        <p:spPr>
          <a:xfrm>
            <a:off x="7458807" y="4350750"/>
            <a:ext cx="1481786" cy="373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Plan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618ED4F-7C3F-4A56-B179-BB4BC061F9E2}"/>
              </a:ext>
            </a:extLst>
          </p:cNvPr>
          <p:cNvSpPr txBox="1">
            <a:spLocks/>
          </p:cNvSpPr>
          <p:nvPr/>
        </p:nvSpPr>
        <p:spPr>
          <a:xfrm>
            <a:off x="244293" y="435666"/>
            <a:ext cx="10515600" cy="647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SQL Query Architecture </a:t>
            </a:r>
          </a:p>
        </p:txBody>
      </p:sp>
    </p:spTree>
    <p:extLst>
      <p:ext uri="{BB962C8B-B14F-4D97-AF65-F5344CB8AC3E}">
        <p14:creationId xmlns:p14="http://schemas.microsoft.com/office/powerpoint/2010/main" val="1669947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" y="-27384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A5D4985B-D68F-4485-80C8-D410D243C483}"/>
              </a:ext>
            </a:extLst>
          </p:cNvPr>
          <p:cNvSpPr txBox="1">
            <a:spLocks/>
          </p:cNvSpPr>
          <p:nvPr/>
        </p:nvSpPr>
        <p:spPr>
          <a:xfrm>
            <a:off x="202465" y="404664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Thank you!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01C9CE-9242-4726-9F52-06DA0C528C06}"/>
              </a:ext>
            </a:extLst>
          </p:cNvPr>
          <p:cNvSpPr txBox="1"/>
          <p:nvPr/>
        </p:nvSpPr>
        <p:spPr>
          <a:xfrm>
            <a:off x="335360" y="1284724"/>
            <a:ext cx="1166211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AdventureWorks2019 : </a:t>
            </a:r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https://github.com/Microsoft/sql-server-samples/releases/tag/adventureworks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Stack Overflow: h</a:t>
            </a:r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ttps://www.brentozar.com/archive/2015/10/how-to-download-the-stack-overflow-database-via-bittorrent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https://github.com/phil-a10/Talks</a:t>
            </a: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E46D38-0D8D-4F84-9CC9-31A7F1D064D6}"/>
              </a:ext>
            </a:extLst>
          </p:cNvPr>
          <p:cNvSpPr txBox="1"/>
          <p:nvPr/>
        </p:nvSpPr>
        <p:spPr>
          <a:xfrm>
            <a:off x="335360" y="4193212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CCC61-C6D2-6923-1033-1DA066BCF291}"/>
              </a:ext>
            </a:extLst>
          </p:cNvPr>
          <p:cNvSpPr txBox="1"/>
          <p:nvPr/>
        </p:nvSpPr>
        <p:spPr>
          <a:xfrm>
            <a:off x="335360" y="5207758"/>
            <a:ext cx="61798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phil.austin@adatis.co.uk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+mn-lt"/>
                <a:cs typeface="+mn-lt"/>
              </a:rPr>
              <a:t>www.linkedin.com/in/phil-austin-44147415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180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906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C1ECCFD-083C-42F7-9786-201215C10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21"/>
          <a:stretch/>
        </p:blipFill>
        <p:spPr>
          <a:xfrm>
            <a:off x="1" y="-9900"/>
            <a:ext cx="12191999" cy="68778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9A77B74-1BEC-F6EB-236A-E1F1F342566F}"/>
              </a:ext>
            </a:extLst>
          </p:cNvPr>
          <p:cNvSpPr/>
          <p:nvPr/>
        </p:nvSpPr>
        <p:spPr>
          <a:xfrm>
            <a:off x="1" y="2766143"/>
            <a:ext cx="12191999" cy="1334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71E439-CDB9-4870-AA66-BEDB2F0ED88D}"/>
              </a:ext>
            </a:extLst>
          </p:cNvPr>
          <p:cNvCxnSpPr>
            <a:cxnSpLocks/>
          </p:cNvCxnSpPr>
          <p:nvPr/>
        </p:nvCxnSpPr>
        <p:spPr>
          <a:xfrm>
            <a:off x="6578748" y="2743802"/>
            <a:ext cx="851415" cy="0"/>
          </a:xfrm>
          <a:prstGeom prst="line">
            <a:avLst/>
          </a:prstGeom>
          <a:ln>
            <a:solidFill>
              <a:srgbClr val="1F2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older 3">
            <a:extLst>
              <a:ext uri="{FF2B5EF4-FFF2-40B4-BE49-F238E27FC236}">
                <a16:creationId xmlns:a16="http://schemas.microsoft.com/office/drawing/2014/main" id="{9707BEED-2A5C-41F5-8EF2-18B1D55B38BB}"/>
              </a:ext>
            </a:extLst>
          </p:cNvPr>
          <p:cNvSpPr txBox="1">
            <a:spLocks/>
          </p:cNvSpPr>
          <p:nvPr/>
        </p:nvSpPr>
        <p:spPr>
          <a:xfrm>
            <a:off x="1861741" y="1715118"/>
            <a:ext cx="8243965" cy="430887"/>
          </a:xfrm>
          <a:prstGeom prst="rect">
            <a:avLst/>
          </a:prstGeom>
        </p:spPr>
        <p:txBody>
          <a:bodyPr lIns="0" tIns="0" rIns="0" bIns="0"/>
          <a:lstStyle>
            <a:lvl1pPr marL="0" algn="ctr" eaLnBrk="1" hangingPunct="1">
              <a:defRPr sz="2800" b="0" i="0">
                <a:solidFill>
                  <a:schemeClr val="tx1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Microsoft Exclusive  |   Data &amp; AI Specialists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33C5E24-BDE8-4739-B63E-A2677262EF0E}"/>
              </a:ext>
            </a:extLst>
          </p:cNvPr>
          <p:cNvSpPr txBox="1">
            <a:spLocks/>
          </p:cNvSpPr>
          <p:nvPr/>
        </p:nvSpPr>
        <p:spPr>
          <a:xfrm>
            <a:off x="495333" y="368165"/>
            <a:ext cx="543835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eaLnBrk="1" hangingPunct="1">
              <a:defRPr sz="3600" b="1" i="0">
                <a:solidFill>
                  <a:schemeClr val="bg1"/>
                </a:solidFill>
                <a:latin typeface="Ubuntu"/>
                <a:ea typeface="+mj-ea"/>
                <a:cs typeface="Ubuntu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j-ea"/>
              </a:rPr>
              <a:t>Introduction to </a:t>
            </a:r>
            <a:r>
              <a:rPr kumimoji="0" lang="en-US" sz="3600" b="1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j-ea"/>
              </a:rPr>
              <a:t>Adatis</a:t>
            </a:r>
            <a:endParaRPr kumimoji="0" lang="en-US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j-ea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1BB8197-742E-4151-A150-60E49383C552}"/>
              </a:ext>
            </a:extLst>
          </p:cNvPr>
          <p:cNvCxnSpPr>
            <a:cxnSpLocks/>
          </p:cNvCxnSpPr>
          <p:nvPr/>
        </p:nvCxnSpPr>
        <p:spPr>
          <a:xfrm>
            <a:off x="4393781" y="2743802"/>
            <a:ext cx="851415" cy="0"/>
          </a:xfrm>
          <a:prstGeom prst="line">
            <a:avLst/>
          </a:prstGeom>
          <a:ln>
            <a:solidFill>
              <a:srgbClr val="1F2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B1E507B3-7D19-4432-A2E3-BC7F2D922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pic>
        <p:nvPicPr>
          <p:cNvPr id="36" name="Picture 35" descr="Text&#10;&#10;Description automatically generated with low confidence">
            <a:extLst>
              <a:ext uri="{FF2B5EF4-FFF2-40B4-BE49-F238E27FC236}">
                <a16:creationId xmlns:a16="http://schemas.microsoft.com/office/drawing/2014/main" id="{D9E54527-FA2C-E083-6482-64B2E9450CB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0" b="12984"/>
          <a:stretch/>
        </p:blipFill>
        <p:spPr>
          <a:xfrm>
            <a:off x="90871" y="3074614"/>
            <a:ext cx="2261305" cy="695324"/>
          </a:xfrm>
          <a:prstGeom prst="rect">
            <a:avLst/>
          </a:prstGeom>
        </p:spPr>
      </p:pic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967C0C28-85A1-C905-DE0F-130738C439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71" y="3222775"/>
            <a:ext cx="1923192" cy="326943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76C1A19D-E77A-166E-04E4-CB248CAB65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17" y="2871747"/>
            <a:ext cx="2456909" cy="1227122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B5C3692-73EC-2777-F218-0AF880F7A03F}"/>
              </a:ext>
            </a:extLst>
          </p:cNvPr>
          <p:cNvGrpSpPr/>
          <p:nvPr/>
        </p:nvGrpSpPr>
        <p:grpSpPr>
          <a:xfrm>
            <a:off x="2303099" y="3173099"/>
            <a:ext cx="2575663" cy="696309"/>
            <a:chOff x="9481699" y="4611440"/>
            <a:chExt cx="2975684" cy="803903"/>
          </a:xfrm>
        </p:grpSpPr>
        <p:pic>
          <p:nvPicPr>
            <p:cNvPr id="51" name="Picture 2" descr="Azure Purview — Taygan">
              <a:extLst>
                <a:ext uri="{FF2B5EF4-FFF2-40B4-BE49-F238E27FC236}">
                  <a16:creationId xmlns:a16="http://schemas.microsoft.com/office/drawing/2014/main" id="{E30C9447-11AE-5980-1569-3C9E344460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" t="21130" r="3144" b="19920"/>
            <a:stretch/>
          </p:blipFill>
          <p:spPr bwMode="auto">
            <a:xfrm>
              <a:off x="9481699" y="4611440"/>
              <a:ext cx="1063299" cy="648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Holder 3">
              <a:extLst>
                <a:ext uri="{FF2B5EF4-FFF2-40B4-BE49-F238E27FC236}">
                  <a16:creationId xmlns:a16="http://schemas.microsoft.com/office/drawing/2014/main" id="{F44F7876-E8E9-DED6-7A1F-3B420DF3CDE2}"/>
                </a:ext>
              </a:extLst>
            </p:cNvPr>
            <p:cNvSpPr txBox="1">
              <a:spLocks/>
            </p:cNvSpPr>
            <p:nvPr/>
          </p:nvSpPr>
          <p:spPr>
            <a:xfrm>
              <a:off x="10719036" y="4694910"/>
              <a:ext cx="1738347" cy="720433"/>
            </a:xfrm>
            <a:prstGeom prst="rect">
              <a:avLst/>
            </a:prstGeom>
          </p:spPr>
          <p:txBody>
            <a:bodyPr lIns="0" tIns="0" rIns="0" bIns="0"/>
            <a:lstStyle>
              <a:lvl1pPr marL="0" algn="ctr" eaLnBrk="1" hangingPunct="1">
                <a:defRPr sz="2800" b="0" i="0">
                  <a:solidFill>
                    <a:schemeClr val="tx1"/>
                  </a:solidFill>
                  <a:latin typeface="Ubuntu"/>
                  <a:ea typeface="+mn-ea"/>
                  <a:cs typeface="Ubuntu"/>
                </a:defRPr>
              </a:lvl1pPr>
              <a:lvl2pPr marL="457200" eaLnBrk="1" hangingPunct="1">
                <a:defRPr>
                  <a:latin typeface="+mn-lt"/>
                  <a:ea typeface="+mn-ea"/>
                  <a:cs typeface="+mn-cs"/>
                </a:defRPr>
              </a:lvl2pPr>
              <a:lvl3pPr marL="914400" eaLnBrk="1" hangingPunct="1">
                <a:defRPr>
                  <a:latin typeface="+mn-lt"/>
                  <a:ea typeface="+mn-ea"/>
                  <a:cs typeface="+mn-cs"/>
                </a:defRPr>
              </a:lvl3pPr>
              <a:lvl4pPr marL="1371600" eaLnBrk="1" hangingPunct="1">
                <a:defRPr>
                  <a:latin typeface="+mn-lt"/>
                  <a:ea typeface="+mn-ea"/>
                  <a:cs typeface="+mn-cs"/>
                </a:defRPr>
              </a:lvl4pPr>
              <a:lvl5pPr marL="1828800" eaLnBrk="1" hangingPunct="1">
                <a:defRPr>
                  <a:latin typeface="+mn-lt"/>
                  <a:ea typeface="+mn-ea"/>
                  <a:cs typeface="+mn-cs"/>
                </a:defRPr>
              </a:lvl5pPr>
              <a:lvl6pPr marL="2286000" eaLnBrk="1" hangingPunct="1">
                <a:defRPr>
                  <a:latin typeface="+mn-lt"/>
                  <a:ea typeface="+mn-ea"/>
                  <a:cs typeface="+mn-cs"/>
                </a:defRPr>
              </a:lvl6pPr>
              <a:lvl7pPr marL="2743200" eaLnBrk="1" hangingPunct="1">
                <a:defRPr>
                  <a:latin typeface="+mn-lt"/>
                  <a:ea typeface="+mn-ea"/>
                  <a:cs typeface="+mn-cs"/>
                </a:defRPr>
              </a:lvl7pPr>
              <a:lvl8pPr marL="3200400" eaLnBrk="1" hangingPunct="1">
                <a:defRPr>
                  <a:latin typeface="+mn-lt"/>
                  <a:ea typeface="+mn-ea"/>
                  <a:cs typeface="+mn-cs"/>
                </a:defRPr>
              </a:lvl8pPr>
              <a:lvl9pPr marL="3657600" eaLnBrk="1" hangingPunct="1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Azure Purview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Launch Partner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E4A0401-A4F4-7707-2B6F-85D865360CCB}"/>
              </a:ext>
            </a:extLst>
          </p:cNvPr>
          <p:cNvGrpSpPr/>
          <p:nvPr/>
        </p:nvGrpSpPr>
        <p:grpSpPr>
          <a:xfrm>
            <a:off x="7422629" y="3033647"/>
            <a:ext cx="2343216" cy="862574"/>
            <a:chOff x="9599126" y="3436861"/>
            <a:chExt cx="2592874" cy="919169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7133DC0-D280-9DA6-394B-0DC03D3F51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47251"/>
            <a:stretch/>
          </p:blipFill>
          <p:spPr>
            <a:xfrm>
              <a:off x="9599126" y="3436861"/>
              <a:ext cx="864225" cy="919169"/>
            </a:xfrm>
            <a:prstGeom prst="rect">
              <a:avLst/>
            </a:prstGeom>
          </p:spPr>
        </p:pic>
        <p:sp>
          <p:nvSpPr>
            <p:cNvPr id="60" name="Holder 3">
              <a:extLst>
                <a:ext uri="{FF2B5EF4-FFF2-40B4-BE49-F238E27FC236}">
                  <a16:creationId xmlns:a16="http://schemas.microsoft.com/office/drawing/2014/main" id="{1611F9DE-D2DA-02DE-24BF-89E7EAB173B3}"/>
                </a:ext>
              </a:extLst>
            </p:cNvPr>
            <p:cNvSpPr txBox="1">
              <a:spLocks/>
            </p:cNvSpPr>
            <p:nvPr/>
          </p:nvSpPr>
          <p:spPr>
            <a:xfrm>
              <a:off x="10661987" y="3578317"/>
              <a:ext cx="1530013" cy="720433"/>
            </a:xfrm>
            <a:prstGeom prst="rect">
              <a:avLst/>
            </a:prstGeom>
          </p:spPr>
          <p:txBody>
            <a:bodyPr lIns="0" tIns="0" rIns="0" bIns="0"/>
            <a:lstStyle>
              <a:lvl1pPr marL="0" algn="ctr" eaLnBrk="1" hangingPunct="1">
                <a:defRPr sz="2800" b="0" i="0">
                  <a:solidFill>
                    <a:schemeClr val="tx1"/>
                  </a:solidFill>
                  <a:latin typeface="Ubuntu"/>
                  <a:ea typeface="+mn-ea"/>
                  <a:cs typeface="Ubuntu"/>
                </a:defRPr>
              </a:lvl1pPr>
              <a:lvl2pPr marL="457200" eaLnBrk="1" hangingPunct="1">
                <a:defRPr>
                  <a:latin typeface="+mn-lt"/>
                  <a:ea typeface="+mn-ea"/>
                  <a:cs typeface="+mn-cs"/>
                </a:defRPr>
              </a:lvl2pPr>
              <a:lvl3pPr marL="914400" eaLnBrk="1" hangingPunct="1">
                <a:defRPr>
                  <a:latin typeface="+mn-lt"/>
                  <a:ea typeface="+mn-ea"/>
                  <a:cs typeface="+mn-cs"/>
                </a:defRPr>
              </a:lvl3pPr>
              <a:lvl4pPr marL="1371600" eaLnBrk="1" hangingPunct="1">
                <a:defRPr>
                  <a:latin typeface="+mn-lt"/>
                  <a:ea typeface="+mn-ea"/>
                  <a:cs typeface="+mn-cs"/>
                </a:defRPr>
              </a:lvl4pPr>
              <a:lvl5pPr marL="1828800" eaLnBrk="1" hangingPunct="1">
                <a:defRPr>
                  <a:latin typeface="+mn-lt"/>
                  <a:ea typeface="+mn-ea"/>
                  <a:cs typeface="+mn-cs"/>
                </a:defRPr>
              </a:lvl5pPr>
              <a:lvl6pPr marL="2286000" eaLnBrk="1" hangingPunct="1">
                <a:defRPr>
                  <a:latin typeface="+mn-lt"/>
                  <a:ea typeface="+mn-ea"/>
                  <a:cs typeface="+mn-cs"/>
                </a:defRPr>
              </a:lvl6pPr>
              <a:lvl7pPr marL="2743200" eaLnBrk="1" hangingPunct="1">
                <a:defRPr>
                  <a:latin typeface="+mn-lt"/>
                  <a:ea typeface="+mn-ea"/>
                  <a:cs typeface="+mn-cs"/>
                </a:defRPr>
              </a:lvl7pPr>
              <a:lvl8pPr marL="3200400" eaLnBrk="1" hangingPunct="1">
                <a:defRPr>
                  <a:latin typeface="+mn-lt"/>
                  <a:ea typeface="+mn-ea"/>
                  <a:cs typeface="+mn-cs"/>
                </a:defRPr>
              </a:lvl8pPr>
              <a:lvl9pPr marL="3657600" eaLnBrk="1" hangingPunct="1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Azure Synapse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Launch Partner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01051B8-C260-6A2C-D8A3-EB230F15A7C8}"/>
              </a:ext>
            </a:extLst>
          </p:cNvPr>
          <p:cNvGrpSpPr/>
          <p:nvPr/>
        </p:nvGrpSpPr>
        <p:grpSpPr>
          <a:xfrm>
            <a:off x="4681945" y="4670314"/>
            <a:ext cx="5496435" cy="1671770"/>
            <a:chOff x="4559234" y="4996821"/>
            <a:chExt cx="5496435" cy="167177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82D595A-38DC-AC98-7715-5B083A99F1B6}"/>
                </a:ext>
              </a:extLst>
            </p:cNvPr>
            <p:cNvGrpSpPr/>
            <p:nvPr/>
          </p:nvGrpSpPr>
          <p:grpSpPr>
            <a:xfrm>
              <a:off x="4559234" y="4996821"/>
              <a:ext cx="1615721" cy="1671770"/>
              <a:chOff x="4710893" y="5059718"/>
              <a:chExt cx="1726363" cy="1726363"/>
            </a:xfrm>
          </p:grpSpPr>
          <p:pic>
            <p:nvPicPr>
              <p:cNvPr id="78" name="Picture 77" descr="A picture containing silhouette&#10;&#10;Description automatically generated">
                <a:extLst>
                  <a:ext uri="{FF2B5EF4-FFF2-40B4-BE49-F238E27FC236}">
                    <a16:creationId xmlns:a16="http://schemas.microsoft.com/office/drawing/2014/main" id="{A1D61A34-A1D1-8CA8-80FF-C546FAE9C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0893" y="5059718"/>
                <a:ext cx="1726363" cy="1726363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ED1A8DF-A5DA-7478-3F7B-FC9362864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6546" y="5794846"/>
                <a:ext cx="174337" cy="256106"/>
              </a:xfrm>
              <a:prstGeom prst="rect">
                <a:avLst/>
              </a:prstGeom>
              <a:ln w="53975">
                <a:solidFill>
                  <a:schemeClr val="tx2">
                    <a:alpha val="0"/>
                  </a:schemeClr>
                </a:solidFill>
              </a:ln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ABBA2AC-1685-8F29-B3F3-2F071FC8DDE7}"/>
                </a:ext>
              </a:extLst>
            </p:cNvPr>
            <p:cNvGrpSpPr/>
            <p:nvPr/>
          </p:nvGrpSpPr>
          <p:grpSpPr>
            <a:xfrm>
              <a:off x="8617685" y="5166460"/>
              <a:ext cx="1437984" cy="1437984"/>
              <a:chOff x="8812579" y="5084284"/>
              <a:chExt cx="1437984" cy="1437984"/>
            </a:xfrm>
          </p:grpSpPr>
          <p:pic>
            <p:nvPicPr>
              <p:cNvPr id="76" name="Picture 75" descr="Icon&#10;&#10;Description automatically generated">
                <a:extLst>
                  <a:ext uri="{FF2B5EF4-FFF2-40B4-BE49-F238E27FC236}">
                    <a16:creationId xmlns:a16="http://schemas.microsoft.com/office/drawing/2014/main" id="{76636D3B-10C2-BB95-C578-16A9D8754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12579" y="5084284"/>
                <a:ext cx="1437984" cy="1437984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3B4BCDBF-B634-9F6C-451B-362087006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6597" y="5827843"/>
                <a:ext cx="174337" cy="256106"/>
              </a:xfrm>
              <a:prstGeom prst="rect">
                <a:avLst/>
              </a:prstGeom>
              <a:ln w="53975">
                <a:solidFill>
                  <a:schemeClr val="tx2">
                    <a:alpha val="0"/>
                  </a:schemeClr>
                </a:solidFill>
              </a:ln>
            </p:spPr>
          </p:pic>
        </p:grpSp>
      </p:grpSp>
      <p:sp>
        <p:nvSpPr>
          <p:cNvPr id="80" name="Holder 3">
            <a:extLst>
              <a:ext uri="{FF2B5EF4-FFF2-40B4-BE49-F238E27FC236}">
                <a16:creationId xmlns:a16="http://schemas.microsoft.com/office/drawing/2014/main" id="{909D830F-135A-991B-0759-3E0407B9581E}"/>
              </a:ext>
            </a:extLst>
          </p:cNvPr>
          <p:cNvSpPr txBox="1">
            <a:spLocks/>
          </p:cNvSpPr>
          <p:nvPr/>
        </p:nvSpPr>
        <p:spPr>
          <a:xfrm>
            <a:off x="9843965" y="5094668"/>
            <a:ext cx="1419147" cy="744259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algn="ctr" eaLnBrk="1" hangingPunct="1">
              <a:defRPr sz="1800" b="0" i="0">
                <a:solidFill>
                  <a:schemeClr val="tx2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India: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Pune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D578A1-6540-9C0B-8798-C7E57A5A3C6C}"/>
              </a:ext>
            </a:extLst>
          </p:cNvPr>
          <p:cNvSpPr txBox="1"/>
          <p:nvPr/>
        </p:nvSpPr>
        <p:spPr>
          <a:xfrm>
            <a:off x="2684844" y="5013751"/>
            <a:ext cx="1560208" cy="1220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England: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Manchester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London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Surrey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996D9C8-25AD-2198-56BF-67760EA080C8}"/>
              </a:ext>
            </a:extLst>
          </p:cNvPr>
          <p:cNvGrpSpPr/>
          <p:nvPr/>
        </p:nvGrpSpPr>
        <p:grpSpPr>
          <a:xfrm>
            <a:off x="1245573" y="4892431"/>
            <a:ext cx="1477266" cy="1384342"/>
            <a:chOff x="1957444" y="5239211"/>
            <a:chExt cx="1535544" cy="1535544"/>
          </a:xfrm>
        </p:grpSpPr>
        <p:pic>
          <p:nvPicPr>
            <p:cNvPr id="83" name="Picture 82" descr="Icon&#10;&#10;Description automatically generated">
              <a:extLst>
                <a:ext uri="{FF2B5EF4-FFF2-40B4-BE49-F238E27FC236}">
                  <a16:creationId xmlns:a16="http://schemas.microsoft.com/office/drawing/2014/main" id="{CE7A0EE5-C5EF-CA99-7C80-947EBF726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444" y="5239211"/>
              <a:ext cx="1535544" cy="153554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40F285B-3480-82C9-BD79-527F05D9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5871" y="6245658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2F3587D6-6000-8726-721E-B0C627320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130" y="6204447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A4A6ACF-3233-29B8-222B-F294550EA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989" y="5316469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DB5045C-F6FD-A34B-832C-0648D798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1889" y="5535858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C7FF37F-B3B6-7457-5F62-144138091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7648" y="5791964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D8A2E786-B280-0690-2279-3A24F7542EB3}"/>
              </a:ext>
            </a:extLst>
          </p:cNvPr>
          <p:cNvSpPr txBox="1"/>
          <p:nvPr/>
        </p:nvSpPr>
        <p:spPr>
          <a:xfrm>
            <a:off x="413371" y="4843059"/>
            <a:ext cx="1478814" cy="116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Scotland: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Aberdeen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Glasgow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Holder 3">
            <a:extLst>
              <a:ext uri="{FF2B5EF4-FFF2-40B4-BE49-F238E27FC236}">
                <a16:creationId xmlns:a16="http://schemas.microsoft.com/office/drawing/2014/main" id="{B071EC5C-828D-DF7A-000B-566187EBBFE8}"/>
              </a:ext>
            </a:extLst>
          </p:cNvPr>
          <p:cNvSpPr txBox="1">
            <a:spLocks/>
          </p:cNvSpPr>
          <p:nvPr/>
        </p:nvSpPr>
        <p:spPr>
          <a:xfrm>
            <a:off x="6266312" y="5187907"/>
            <a:ext cx="1419147" cy="51222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algn="ctr" eaLnBrk="1" hangingPunct="1">
              <a:defRPr sz="1800" b="0" i="0">
                <a:solidFill>
                  <a:schemeClr val="tx2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 Bulgaria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Sofia</a:t>
            </a:r>
          </a:p>
        </p:txBody>
      </p:sp>
    </p:spTree>
    <p:extLst>
      <p:ext uri="{BB962C8B-B14F-4D97-AF65-F5344CB8AC3E}">
        <p14:creationId xmlns:p14="http://schemas.microsoft.com/office/powerpoint/2010/main" val="74528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244293" y="435666"/>
            <a:ext cx="10515600" cy="647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SQL Query Architecture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AAE522-7461-46DF-B610-E8DF80EFFBF7}"/>
              </a:ext>
            </a:extLst>
          </p:cNvPr>
          <p:cNvGrpSpPr/>
          <p:nvPr/>
        </p:nvGrpSpPr>
        <p:grpSpPr>
          <a:xfrm>
            <a:off x="2856784" y="1427531"/>
            <a:ext cx="956450" cy="1387077"/>
            <a:chOff x="2856784" y="1427531"/>
            <a:chExt cx="956450" cy="1387077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541313D6-E643-4302-962C-A484DC4F6546}"/>
                </a:ext>
              </a:extLst>
            </p:cNvPr>
            <p:cNvSpPr/>
            <p:nvPr/>
          </p:nvSpPr>
          <p:spPr>
            <a:xfrm rot="10800000">
              <a:off x="2856784" y="1427531"/>
              <a:ext cx="956450" cy="1387077"/>
            </a:xfrm>
            <a:prstGeom prst="foldedCorner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Ubuntu" panose="020B050403060203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BB274C-838D-4B8C-B927-91E6A1204F77}"/>
                </a:ext>
              </a:extLst>
            </p:cNvPr>
            <p:cNvCxnSpPr/>
            <p:nvPr/>
          </p:nvCxnSpPr>
          <p:spPr>
            <a:xfrm>
              <a:off x="3036120" y="1851359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6868E79-90B5-476A-A014-21693AA07638}"/>
                </a:ext>
              </a:extLst>
            </p:cNvPr>
            <p:cNvCxnSpPr/>
            <p:nvPr/>
          </p:nvCxnSpPr>
          <p:spPr>
            <a:xfrm>
              <a:off x="3036120" y="205952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D2FDEE-A324-4810-B229-2B85E8D6E0BF}"/>
                </a:ext>
              </a:extLst>
            </p:cNvPr>
            <p:cNvCxnSpPr/>
            <p:nvPr/>
          </p:nvCxnSpPr>
          <p:spPr>
            <a:xfrm>
              <a:off x="3036120" y="223766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187D077-CEF0-4162-AE60-28217065AE9F}"/>
              </a:ext>
            </a:extLst>
          </p:cNvPr>
          <p:cNvSpPr/>
          <p:nvPr/>
        </p:nvSpPr>
        <p:spPr>
          <a:xfrm>
            <a:off x="2856783" y="3740312"/>
            <a:ext cx="956451" cy="1325296"/>
          </a:xfrm>
          <a:prstGeom prst="flowChartMagneticDisk">
            <a:avLst/>
          </a:prstGeom>
          <a:gradFill flip="none" rotWithShape="1">
            <a:gsLst>
              <a:gs pos="0">
                <a:schemeClr val="bg1"/>
              </a:gs>
              <a:gs pos="28000">
                <a:schemeClr val="accent1"/>
              </a:gs>
              <a:gs pos="100000">
                <a:schemeClr val="accent1">
                  <a:lumMod val="100000"/>
                </a:schemeClr>
              </a:gs>
            </a:gsLst>
            <a:lin ang="10800000" scaled="0"/>
            <a:tileRect/>
          </a:gradFill>
          <a:ln w="38100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Ubuntu" panose="020B05040306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DA9093-8473-4709-8702-87D31DD80D6E}"/>
              </a:ext>
            </a:extLst>
          </p:cNvPr>
          <p:cNvSpPr txBox="1"/>
          <p:nvPr/>
        </p:nvSpPr>
        <p:spPr>
          <a:xfrm>
            <a:off x="2742842" y="2863238"/>
            <a:ext cx="140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SQL Query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0EBC4-5F49-42E3-86A7-4D369E903358}"/>
              </a:ext>
            </a:extLst>
          </p:cNvPr>
          <p:cNvSpPr txBox="1"/>
          <p:nvPr/>
        </p:nvSpPr>
        <p:spPr>
          <a:xfrm>
            <a:off x="2095778" y="5126249"/>
            <a:ext cx="320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Database schema, Statistics</a:t>
            </a:r>
          </a:p>
        </p:txBody>
      </p:sp>
      <p:pic>
        <p:nvPicPr>
          <p:cNvPr id="26" name="Graphic 25" descr="Gears outline">
            <a:extLst>
              <a:ext uri="{FF2B5EF4-FFF2-40B4-BE49-F238E27FC236}">
                <a16:creationId xmlns:a16="http://schemas.microsoft.com/office/drawing/2014/main" id="{2A395E6C-1C0F-46AE-AEC3-8DB308F1D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0714" y="2158645"/>
            <a:ext cx="1867022" cy="18670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55BB3B-7D91-44D5-AB25-838855CEA656}"/>
              </a:ext>
            </a:extLst>
          </p:cNvPr>
          <p:cNvCxnSpPr>
            <a:cxnSpLocks/>
          </p:cNvCxnSpPr>
          <p:nvPr/>
        </p:nvCxnSpPr>
        <p:spPr>
          <a:xfrm>
            <a:off x="3818775" y="2055052"/>
            <a:ext cx="1001213" cy="585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E07F05-FF85-4596-B1B1-6311AAAAE7C8}"/>
              </a:ext>
            </a:extLst>
          </p:cNvPr>
          <p:cNvCxnSpPr>
            <a:cxnSpLocks/>
          </p:cNvCxnSpPr>
          <p:nvPr/>
        </p:nvCxnSpPr>
        <p:spPr>
          <a:xfrm flipV="1">
            <a:off x="3857011" y="3915902"/>
            <a:ext cx="950028" cy="4916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77758F6-4186-485E-B42C-782E0A4112E5}"/>
              </a:ext>
            </a:extLst>
          </p:cNvPr>
          <p:cNvSpPr txBox="1"/>
          <p:nvPr/>
        </p:nvSpPr>
        <p:spPr>
          <a:xfrm>
            <a:off x="4544790" y="3994744"/>
            <a:ext cx="17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Optimizer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81B388-6590-485C-9C79-6432C4B390BA}"/>
              </a:ext>
            </a:extLst>
          </p:cNvPr>
          <p:cNvCxnSpPr>
            <a:cxnSpLocks/>
          </p:cNvCxnSpPr>
          <p:nvPr/>
        </p:nvCxnSpPr>
        <p:spPr>
          <a:xfrm>
            <a:off x="6200537" y="3226566"/>
            <a:ext cx="107223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8">
            <a:extLst>
              <a:ext uri="{FF2B5EF4-FFF2-40B4-BE49-F238E27FC236}">
                <a16:creationId xmlns:a16="http://schemas.microsoft.com/office/drawing/2014/main" id="{D6655CBC-6DFC-4E8D-98C7-F3C0D10B1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42465"/>
              </p:ext>
            </p:extLst>
          </p:nvPr>
        </p:nvGraphicFramePr>
        <p:xfrm>
          <a:off x="7483776" y="2316384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31" name="Table 18">
            <a:extLst>
              <a:ext uri="{FF2B5EF4-FFF2-40B4-BE49-F238E27FC236}">
                <a16:creationId xmlns:a16="http://schemas.microsoft.com/office/drawing/2014/main" id="{1B4DE687-6399-48E5-AB46-16EBD4E26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05778"/>
              </p:ext>
            </p:extLst>
          </p:nvPr>
        </p:nvGraphicFramePr>
        <p:xfrm>
          <a:off x="7483776" y="3421935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32" name="Table 18">
            <a:extLst>
              <a:ext uri="{FF2B5EF4-FFF2-40B4-BE49-F238E27FC236}">
                <a16:creationId xmlns:a16="http://schemas.microsoft.com/office/drawing/2014/main" id="{60113785-BA06-4422-8B0A-16197588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302382"/>
              </p:ext>
            </p:extLst>
          </p:nvPr>
        </p:nvGraphicFramePr>
        <p:xfrm>
          <a:off x="8700820" y="2316384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952D52C-E8F3-4205-80A7-5F9C3013B71F}"/>
              </a:ext>
            </a:extLst>
          </p:cNvPr>
          <p:cNvCxnSpPr>
            <a:cxnSpLocks/>
            <a:stCxn id="31" idx="0"/>
            <a:endCxn id="17" idx="2"/>
          </p:cNvCxnSpPr>
          <p:nvPr/>
        </p:nvCxnSpPr>
        <p:spPr>
          <a:xfrm flipV="1">
            <a:off x="7898834" y="3056158"/>
            <a:ext cx="0" cy="3657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58F14A-1E32-4EE1-BA22-DB2AE53FDF25}"/>
              </a:ext>
            </a:extLst>
          </p:cNvPr>
          <p:cNvCxnSpPr>
            <a:cxnSpLocks/>
            <a:stCxn id="32" idx="1"/>
            <a:endCxn id="17" idx="3"/>
          </p:cNvCxnSpPr>
          <p:nvPr/>
        </p:nvCxnSpPr>
        <p:spPr>
          <a:xfrm flipH="1">
            <a:off x="8313893" y="2686271"/>
            <a:ext cx="38692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0380680-EF38-4C33-A53A-1357F5EB2F15}"/>
              </a:ext>
            </a:extLst>
          </p:cNvPr>
          <p:cNvSpPr txBox="1"/>
          <p:nvPr/>
        </p:nvSpPr>
        <p:spPr>
          <a:xfrm>
            <a:off x="7628664" y="4342820"/>
            <a:ext cx="1751200" cy="373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Plan</a:t>
            </a:r>
          </a:p>
        </p:txBody>
      </p:sp>
    </p:spTree>
    <p:extLst>
      <p:ext uri="{BB962C8B-B14F-4D97-AF65-F5344CB8AC3E}">
        <p14:creationId xmlns:p14="http://schemas.microsoft.com/office/powerpoint/2010/main" val="3091467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38200" y="1204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A8CF5-0852-2B3B-3504-4594D344F1A3}"/>
              </a:ext>
            </a:extLst>
          </p:cNvPr>
          <p:cNvSpPr txBox="1"/>
          <p:nvPr/>
        </p:nvSpPr>
        <p:spPr>
          <a:xfrm>
            <a:off x="407369" y="323850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Introduction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DE484-AA06-FBAD-6E30-6C60ADFDC46E}"/>
              </a:ext>
            </a:extLst>
          </p:cNvPr>
          <p:cNvSpPr txBox="1"/>
          <p:nvPr/>
        </p:nvSpPr>
        <p:spPr>
          <a:xfrm>
            <a:off x="407368" y="1271171"/>
            <a:ext cx="11449271" cy="529375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For data engineers\data scientists new to SQL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Query scenarios techniques and options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Mostly demos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Using SQL Server Management Studio (SSMS) – free SQL client from 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Using AdventureWorks2019 Stack Overflow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Interactive session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8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38200" y="1204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14F808-4A16-4338-93F8-58F2D768E4BE}"/>
              </a:ext>
            </a:extLst>
          </p:cNvPr>
          <p:cNvSpPr txBox="1">
            <a:spLocks/>
          </p:cNvSpPr>
          <p:nvPr/>
        </p:nvSpPr>
        <p:spPr>
          <a:xfrm>
            <a:off x="407368" y="149101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2323660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9577213E-B60E-B944-97DD-30BA8D4AE6EA}"/>
    </a:ext>
  </a:extLst>
</a:theme>
</file>

<file path=ppt/theme/theme2.xml><?xml version="1.0" encoding="utf-8"?>
<a:theme xmlns:a="http://schemas.openxmlformats.org/drawingml/2006/main" name="2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41F115AD-30E4-F345-A47C-A609D07AF074}"/>
    </a:ext>
  </a:extLst>
</a:theme>
</file>

<file path=ppt/theme/theme3.xml><?xml version="1.0" encoding="utf-8"?>
<a:theme xmlns:a="http://schemas.openxmlformats.org/drawingml/2006/main" name="1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F33E73BB-DC4A-6E4F-BA0C-784D77E34828}"/>
    </a:ext>
  </a:extLst>
</a:theme>
</file>

<file path=ppt/theme/theme4.xml><?xml version="1.0" encoding="utf-8"?>
<a:theme xmlns:a="http://schemas.openxmlformats.org/drawingml/2006/main" name="Adat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atis" id="{11320D69-EB61-4FFD-9142-E2494D6DF399}" vid="{B29CD6B1-5052-4DA9-B439-377D9913358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4AED58029E474188D11B875462B65E" ma:contentTypeVersion="12" ma:contentTypeDescription="Create a new document." ma:contentTypeScope="" ma:versionID="02eb6304cbbf5137cab932d1aa28b410">
  <xsd:schema xmlns:xsd="http://www.w3.org/2001/XMLSchema" xmlns:xs="http://www.w3.org/2001/XMLSchema" xmlns:p="http://schemas.microsoft.com/office/2006/metadata/properties" xmlns:ns2="577dac84-7a81-45c4-85bc-c039669a229c" xmlns:ns3="aad906ac-dccd-4235-a7af-cdd2e0b3d268" targetNamespace="http://schemas.microsoft.com/office/2006/metadata/properties" ma:root="true" ma:fieldsID="eb300108570082d61677f8b069b2031b" ns2:_="" ns3:_="">
    <xsd:import namespace="577dac84-7a81-45c4-85bc-c039669a229c"/>
    <xsd:import namespace="aad906ac-dccd-4235-a7af-cdd2e0b3d2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7dac84-7a81-45c4-85bc-c039669a22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906ac-dccd-4235-a7af-cdd2e0b3d26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DBCDA0A-468C-4D6F-895E-0FC4C3C265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FFD10E-CF3C-41D6-B4CC-A2C00A8193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7dac84-7a81-45c4-85bc-c039669a229c"/>
    <ds:schemaRef ds:uri="aad906ac-dccd-4235-a7af-cdd2e0b3d2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85C16DC-2680-460D-AA26-B967B44D4850}">
  <ds:schemaRefs>
    <ds:schemaRef ds:uri="http://purl.org/dc/dcmitype/"/>
    <ds:schemaRef ds:uri="577dac84-7a81-45c4-85bc-c039669a229c"/>
    <ds:schemaRef ds:uri="http://schemas.microsoft.com/office/2006/metadata/properties"/>
    <ds:schemaRef ds:uri="http://schemas.microsoft.com/office/2006/documentManagement/types"/>
    <ds:schemaRef ds:uri="http://purl.org/dc/terms/"/>
    <ds:schemaRef ds:uri="aad906ac-dccd-4235-a7af-cdd2e0b3d268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Adatis PPT_JUNE2019</Template>
  <TotalTime>226</TotalTime>
  <Words>219</Words>
  <Application>Microsoft Office PowerPoint</Application>
  <PresentationFormat>Widescreen</PresentationFormat>
  <Paragraphs>61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Ubuntu</vt:lpstr>
      <vt:lpstr>Custom Design</vt:lpstr>
      <vt:lpstr>2_Custom Design</vt:lpstr>
      <vt:lpstr>1_Custom Design</vt:lpstr>
      <vt:lpstr>Adatis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Board Priorities 2020</dc:title>
  <dc:creator>Sacha Tomey</dc:creator>
  <cp:lastModifiedBy>Phil Austin</cp:lastModifiedBy>
  <cp:revision>33</cp:revision>
  <dcterms:created xsi:type="dcterms:W3CDTF">2020-01-30T15:00:57Z</dcterms:created>
  <dcterms:modified xsi:type="dcterms:W3CDTF">2022-10-07T13:45:12Z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2019-02-18T00:00:00Z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2019-02-18T00:00:00Z</vt:filetime>
  </property>
  <property fmtid="{D5CDD505-2E9C-101B-9397-08002B2CF9AE}" pid="5" name="ContentTypeId">
    <vt:lpwstr>0x0101000A4AED58029E474188D11B875462B65E</vt:lpwstr>
  </property>
  <property fmtid="{D5CDD505-2E9C-101B-9397-08002B2CF9AE}" pid="6" name="MSIP_Label_9a7ed875-cb67-40d7-9ea6-a804b08b1148_Enabled">
    <vt:lpwstr>true</vt:lpwstr>
  </property>
  <property fmtid="{D5CDD505-2E9C-101B-9397-08002B2CF9AE}" pid="7" name="MSIP_Label_9a7ed875-cb67-40d7-9ea6-a804b08b1148_SetDate">
    <vt:lpwstr>2022-10-06T15:39:59Z</vt:lpwstr>
  </property>
  <property fmtid="{D5CDD505-2E9C-101B-9397-08002B2CF9AE}" pid="8" name="MSIP_Label_9a7ed875-cb67-40d7-9ea6-a804b08b1148_Method">
    <vt:lpwstr>Privileged</vt:lpwstr>
  </property>
  <property fmtid="{D5CDD505-2E9C-101B-9397-08002B2CF9AE}" pid="9" name="MSIP_Label_9a7ed875-cb67-40d7-9ea6-a804b08b1148_Name">
    <vt:lpwstr>9a7ed875-cb67-40d7-9ea6-a804b08b1148</vt:lpwstr>
  </property>
  <property fmtid="{D5CDD505-2E9C-101B-9397-08002B2CF9AE}" pid="10" name="MSIP_Label_9a7ed875-cb67-40d7-9ea6-a804b08b1148_SiteId">
    <vt:lpwstr>473672ba-cd07-4371-a2ae-788b4c61840e</vt:lpwstr>
  </property>
  <property fmtid="{D5CDD505-2E9C-101B-9397-08002B2CF9AE}" pid="11" name="MSIP_Label_9a7ed875-cb67-40d7-9ea6-a804b08b1148_ActionId">
    <vt:lpwstr>f18fe57c-590e-4f7f-a38a-c8922ef341dc</vt:lpwstr>
  </property>
  <property fmtid="{D5CDD505-2E9C-101B-9397-08002B2CF9AE}" pid="12" name="MSIP_Label_9a7ed875-cb67-40d7-9ea6-a804b08b1148_ContentBits">
    <vt:lpwstr>0</vt:lpwstr>
  </property>
</Properties>
</file>